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0279975" cy="42808525"/>
  <p:notesSz cx="6865938" cy="9540875"/>
  <p:defaultTextStyle>
    <a:defPPr>
      <a:defRPr lang="de-DE"/>
    </a:defPPr>
    <a:lvl1pPr marL="0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3">
          <p15:clr>
            <a:srgbClr val="A4A3A4"/>
          </p15:clr>
        </p15:guide>
        <p15:guide id="2" pos="95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05" userDrawn="1">
          <p15:clr>
            <a:srgbClr val="A4A3A4"/>
          </p15:clr>
        </p15:guide>
        <p15:guide id="2" pos="216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18" d="100"/>
          <a:sy n="18" d="100"/>
        </p:scale>
        <p:origin x="2970" y="12"/>
      </p:cViewPr>
      <p:guideLst>
        <p:guide orient="horz" pos="13483"/>
        <p:guide pos="953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96"/>
      </p:cViewPr>
      <p:guideLst>
        <p:guide orient="horz" pos="3005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770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9110" y="0"/>
            <a:ext cx="2975240" cy="4770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96403-BBDE-4A0A-964F-10951955A67D}" type="datetimeFigureOut">
              <a:rPr lang="de-DE" smtClean="0"/>
              <a:t>11.08.2025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166938" y="715963"/>
            <a:ext cx="2532062" cy="3578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6595" y="4531916"/>
            <a:ext cx="5492750" cy="429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062175"/>
            <a:ext cx="2975240" cy="4770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9110" y="9062175"/>
            <a:ext cx="2975240" cy="4770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2DA10-20D6-49E8-826F-D8E99711B5D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084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34532" y="4116266"/>
            <a:ext cx="27075008" cy="36004752"/>
          </a:xfrm>
        </p:spPr>
        <p:txBody>
          <a:bodyPr>
            <a:normAutofit/>
          </a:bodyPr>
          <a:lstStyle>
            <a:lvl1pPr marL="0" indent="0" algn="l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1pPr>
            <a:lvl2pPr marL="208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2034531" y="901556"/>
            <a:ext cx="27075010" cy="2759130"/>
          </a:xfrm>
          <a:prstGeom prst="rect">
            <a:avLst/>
          </a:prstGeom>
        </p:spPr>
        <p:txBody>
          <a:bodyPr vert="horz" lIns="417643" tIns="208822" rIns="417643" bIns="208822" rtlCol="0" anchor="ctr">
            <a:normAutofit/>
          </a:bodyPr>
          <a:lstStyle>
            <a:lvl1pPr algn="l">
              <a:defRPr sz="96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0515" y="901556"/>
            <a:ext cx="27219024" cy="2759130"/>
          </a:xfrm>
        </p:spPr>
        <p:txBody>
          <a:bodyPr>
            <a:normAutofit/>
          </a:bodyPr>
          <a:lstStyle>
            <a:lvl1pPr algn="l">
              <a:defRPr sz="96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90515" y="4473456"/>
            <a:ext cx="27219024" cy="35290372"/>
          </a:xfrm>
        </p:spPr>
        <p:txBody>
          <a:bodyPr>
            <a:normAutofit/>
          </a:bodyPr>
          <a:lstStyle>
            <a:lvl1pPr>
              <a:defRPr sz="4400"/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983599" y="901556"/>
            <a:ext cx="27082888" cy="2759130"/>
          </a:xfrm>
          <a:prstGeom prst="rect">
            <a:avLst/>
          </a:prstGeom>
        </p:spPr>
        <p:txBody>
          <a:bodyPr vert="horz" lIns="417643" tIns="208822" rIns="417643" bIns="208822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983600" y="4473456"/>
            <a:ext cx="27082888" cy="35290372"/>
          </a:xfrm>
          <a:prstGeom prst="rect">
            <a:avLst/>
          </a:prstGeom>
        </p:spPr>
        <p:txBody>
          <a:bodyPr vert="horz" lIns="417643" tIns="208822" rIns="417643" bIns="208822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pic>
        <p:nvPicPr>
          <p:cNvPr id="7" name="Grafik 6" descr="inforama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2484803" y="39384000"/>
            <a:ext cx="6581684" cy="255456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00" y="41238163"/>
            <a:ext cx="6580800" cy="6575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4176431" rtl="0" eaLnBrk="1" latinLnBrk="0" hangingPunct="1">
        <a:spcBef>
          <a:spcPct val="0"/>
        </a:spcBef>
        <a:buNone/>
        <a:defRPr sz="9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566161" indent="-1566161" algn="l" defTabSz="4176431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93350" indent="-1305135" algn="l" defTabSz="4176431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220538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308753" indent="-1044108" algn="l" defTabSz="4176431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396969" indent="-1044108" algn="l" defTabSz="4176431" rtl="0" eaLnBrk="1" latinLnBrk="0" hangingPunct="1">
        <a:spcBef>
          <a:spcPct val="20000"/>
        </a:spcBef>
        <a:buFont typeface="Arial" pitchFamily="34" charset="0"/>
        <a:buChar char="»"/>
        <a:defRPr sz="4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935073" y="1890094"/>
            <a:ext cx="2617812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CH" sz="8000" b="1" spc="100" dirty="0">
              <a:solidFill>
                <a:srgbClr val="349F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8000" b="1" spc="100" dirty="0">
                <a:solidFill>
                  <a:srgbClr val="349F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ZWETSCHEN – MANDELKUCHEN MIT BOHNEN</a:t>
            </a:r>
          </a:p>
        </p:txBody>
      </p:sp>
      <p:sp>
        <p:nvSpPr>
          <p:cNvPr id="14" name="Rechteck 13"/>
          <p:cNvSpPr/>
          <p:nvPr/>
        </p:nvSpPr>
        <p:spPr>
          <a:xfrm>
            <a:off x="1836911" y="33714741"/>
            <a:ext cx="27214351" cy="8586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>
              <a:lnSpc>
                <a:spcPts val="5500"/>
              </a:lnSpc>
              <a:spcAft>
                <a:spcPts val="0"/>
              </a:spcAft>
            </a:pPr>
            <a:endParaRPr lang="de-CH" sz="4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641465"/>
              </p:ext>
            </p:extLst>
          </p:nvPr>
        </p:nvGraphicFramePr>
        <p:xfrm>
          <a:off x="2466579" y="6225109"/>
          <a:ext cx="23557577" cy="22137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08715">
                  <a:extLst>
                    <a:ext uri="{9D8B030D-6E8A-4147-A177-3AD203B41FA5}">
                      <a16:colId xmlns:a16="http://schemas.microsoft.com/office/drawing/2014/main" val="954069941"/>
                    </a:ext>
                  </a:extLst>
                </a:gridCol>
                <a:gridCol w="14828847">
                  <a:extLst>
                    <a:ext uri="{9D8B030D-6E8A-4147-A177-3AD203B41FA5}">
                      <a16:colId xmlns:a16="http://schemas.microsoft.com/office/drawing/2014/main" val="803369745"/>
                    </a:ext>
                  </a:extLst>
                </a:gridCol>
                <a:gridCol w="5520015">
                  <a:extLst>
                    <a:ext uri="{9D8B030D-6E8A-4147-A177-3AD203B41FA5}">
                      <a16:colId xmlns:a16="http://schemas.microsoft.com/office/drawing/2014/main" val="357807876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CH" sz="5400" b="1" baseline="0" dirty="0">
                          <a:solidFill>
                            <a:srgbClr val="349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ZUTATEN</a:t>
                      </a:r>
                      <a:endParaRPr lang="de-CH" sz="5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104599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de-CH" sz="5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7965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Bohnen weiss gekocht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7266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</a:t>
                      </a:r>
                    </a:p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173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0719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Mehl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4174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Mandeln gemahlen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435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Zucker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7113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Vanillezucker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9333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½ </a:t>
                      </a:r>
                      <a:r>
                        <a:rPr lang="de-CH" sz="4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Tl</a:t>
                      </a:r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Zimt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1516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9086231"/>
                  </a:ext>
                </a:extLst>
              </a:tr>
              <a:tr h="606097"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ca. 15 </a:t>
                      </a:r>
                      <a:r>
                        <a:rPr lang="de-CH" sz="4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Stk</a:t>
                      </a:r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Zwetschgen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7810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El</a:t>
                      </a:r>
                    </a:p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Kondensmilch süss</a:t>
                      </a:r>
                    </a:p>
                    <a:p>
                      <a:r>
                        <a:rPr lang="de-CH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Zucker</a:t>
                      </a:r>
                    </a:p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1913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9570726"/>
                  </a:ext>
                </a:extLst>
              </a:tr>
              <a:tr h="1425424">
                <a:tc gridSpan="2">
                  <a:txBody>
                    <a:bodyPr/>
                    <a:lstStyle/>
                    <a:p>
                      <a:r>
                        <a:rPr lang="de-CH" sz="5400" b="1" baseline="0" dirty="0">
                          <a:solidFill>
                            <a:srgbClr val="349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ZUBEREITUNG</a:t>
                      </a:r>
                      <a:r>
                        <a:rPr lang="de-CH" sz="5400" baseline="0" dirty="0">
                          <a:solidFill>
                            <a:srgbClr val="349F4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endParaRPr lang="de-CH" sz="2000" dirty="0">
                        <a:solidFill>
                          <a:srgbClr val="349F4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1227632"/>
                  </a:ext>
                </a:extLst>
              </a:tr>
              <a:tr h="459544">
                <a:tc gridSpan="3">
                  <a:txBody>
                    <a:bodyPr/>
                    <a:lstStyle/>
                    <a:p>
                      <a:pPr>
                        <a:lnSpc>
                          <a:spcPts val="5500"/>
                        </a:lnSpc>
                        <a:spcAft>
                          <a:spcPts val="0"/>
                        </a:spcAft>
                      </a:pPr>
                      <a:r>
                        <a:rPr lang="de-CH" sz="4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Bohnen mit dem Ei pürieren, beiseitestellen.</a:t>
                      </a:r>
                    </a:p>
                    <a:p>
                      <a:pPr>
                        <a:lnSpc>
                          <a:spcPts val="5500"/>
                        </a:lnSpc>
                        <a:spcAft>
                          <a:spcPts val="0"/>
                        </a:spcAft>
                      </a:pPr>
                      <a:r>
                        <a:rPr lang="de-CH" sz="4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Butter, Mehl, Mandeln, Zucker, Vanillezucker und Zimt in einer Schüssel miteinander verreiben. Bohnen – Ei - Püree dazugeben und zu einem Teig zusammenfügen. Im Kühlschrank 30 Minuten durchkühlen lassen.</a:t>
                      </a:r>
                    </a:p>
                    <a:p>
                      <a:pPr>
                        <a:lnSpc>
                          <a:spcPts val="5500"/>
                        </a:lnSpc>
                        <a:spcAft>
                          <a:spcPts val="0"/>
                        </a:spcAft>
                      </a:pPr>
                      <a:r>
                        <a:rPr lang="de-CH" sz="4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Teig auf einem gut bemehlten Backpapier rund (ca. 30 – 35 cm Durchmesser) auswallen, und auf ein Backblech ziehen.</a:t>
                      </a:r>
                    </a:p>
                    <a:p>
                      <a:pPr>
                        <a:lnSpc>
                          <a:spcPts val="5500"/>
                        </a:lnSpc>
                        <a:spcAft>
                          <a:spcPts val="0"/>
                        </a:spcAft>
                      </a:pPr>
                      <a:r>
                        <a:rPr lang="de-CH" sz="4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Früchte halbieren und in feine Streifen schneiden. Früchte auf dem Teigboden hübsch anordnen, dabei rundum ca. 3cm Platz frei lassen. Die Ränder einklappen.</a:t>
                      </a:r>
                    </a:p>
                    <a:p>
                      <a:pPr>
                        <a:lnSpc>
                          <a:spcPts val="5500"/>
                        </a:lnSpc>
                        <a:spcAft>
                          <a:spcPts val="0"/>
                        </a:spcAft>
                      </a:pPr>
                      <a:r>
                        <a:rPr lang="de-CH" sz="4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Früchte mit der Konsensmilch beträufeln und mit dem Zucker bestreuen.</a:t>
                      </a:r>
                    </a:p>
                    <a:p>
                      <a:pPr>
                        <a:lnSpc>
                          <a:spcPts val="5500"/>
                        </a:lnSpc>
                        <a:spcAft>
                          <a:spcPts val="0"/>
                        </a:spcAft>
                      </a:pPr>
                      <a:endParaRPr lang="de-CH" sz="44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ts val="5500"/>
                        </a:lnSpc>
                        <a:spcAft>
                          <a:spcPts val="0"/>
                        </a:spcAft>
                      </a:pPr>
                      <a:r>
                        <a:rPr lang="de-CH" sz="4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 200°C </a:t>
                      </a:r>
                      <a:r>
                        <a:rPr lang="de-CH" sz="44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</a:t>
                      </a:r>
                      <a:r>
                        <a:rPr lang="de-CH" sz="44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 – 30 Minuten backen. Vor dem Servieren mit Puderzucker bestäuben.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727514"/>
                  </a:ext>
                </a:extLst>
              </a:tr>
            </a:tbl>
          </a:graphicData>
        </a:graphic>
      </p:graphicFrame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3328339" y="35842019"/>
            <a:ext cx="27075008" cy="11371940"/>
          </a:xfrm>
        </p:spPr>
        <p:txBody>
          <a:bodyPr/>
          <a:lstStyle/>
          <a:p>
            <a:r>
              <a:rPr lang="de-CH" dirty="0"/>
              <a:t>	</a:t>
            </a:r>
          </a:p>
          <a:p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0595DDC-DEC1-9C1C-3142-B8200FA3B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187" y="30200961"/>
            <a:ext cx="12337599" cy="86213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zept_Arial_2020.potx [Schreibgeschützt]" id="{5431E9DE-1FB0-48EC-88DC-88F43A0DC622}" vid="{30FD1D20-4751-4A41-A817-CBE6E3B31249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Rezept_Arial_2020</Template>
  <TotalTime>0</TotalTime>
  <Words>167</Words>
  <Application>Microsoft Office PowerPoint</Application>
  <PresentationFormat>Benutzerdefiniert</PresentationFormat>
  <Paragraphs>34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4" baseType="lpstr">
      <vt:lpstr>Arial</vt:lpstr>
      <vt:lpstr>Calibri</vt:lpstr>
      <vt:lpstr>Larissa-Design</vt:lpstr>
      <vt:lpstr>PowerPoint-Präsentation</vt:lpstr>
    </vt:vector>
  </TitlesOfParts>
  <Company>Kanton Bern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Bernadette Dietrich</dc:creator>
  <cp:lastModifiedBy>Heitz Bernadette, WEU-LANAT-INF-RU</cp:lastModifiedBy>
  <cp:revision>27</cp:revision>
  <cp:lastPrinted>2021-04-08T11:54:42Z</cp:lastPrinted>
  <dcterms:created xsi:type="dcterms:W3CDTF">2021-04-08T11:17:28Z</dcterms:created>
  <dcterms:modified xsi:type="dcterms:W3CDTF">2025-08-11T06:01:53Z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4fdd986-87d9-48c6-acda-407b1ab5fef0_Enabled">
    <vt:lpwstr>true</vt:lpwstr>
  </property>
  <property fmtid="{D5CDD505-2E9C-101B-9397-08002B2CF9AE}" pid="3" name="MSIP_Label_74fdd986-87d9-48c6-acda-407b1ab5fef0_SetDate">
    <vt:lpwstr>2025-04-11T08:34:53Z</vt:lpwstr>
  </property>
  <property fmtid="{D5CDD505-2E9C-101B-9397-08002B2CF9AE}" pid="4" name="MSIP_Label_74fdd986-87d9-48c6-acda-407b1ab5fef0_Method">
    <vt:lpwstr>Standard</vt:lpwstr>
  </property>
  <property fmtid="{D5CDD505-2E9C-101B-9397-08002B2CF9AE}" pid="5" name="MSIP_Label_74fdd986-87d9-48c6-acda-407b1ab5fef0_Name">
    <vt:lpwstr>NICHT KLASSIFIZIERT</vt:lpwstr>
  </property>
  <property fmtid="{D5CDD505-2E9C-101B-9397-08002B2CF9AE}" pid="6" name="MSIP_Label_74fdd986-87d9-48c6-acda-407b1ab5fef0_SiteId">
    <vt:lpwstr>cb96f99a-a111-42d7-9f65-e111197ba4bb</vt:lpwstr>
  </property>
  <property fmtid="{D5CDD505-2E9C-101B-9397-08002B2CF9AE}" pid="7" name="MSIP_Label_74fdd986-87d9-48c6-acda-407b1ab5fef0_ActionId">
    <vt:lpwstr>3adaefe3-501d-4877-8a82-cdec23b9f29b</vt:lpwstr>
  </property>
  <property fmtid="{D5CDD505-2E9C-101B-9397-08002B2CF9AE}" pid="8" name="MSIP_Label_74fdd986-87d9-48c6-acda-407b1ab5fef0_ContentBits">
    <vt:lpwstr>0</vt:lpwstr>
  </property>
</Properties>
</file>